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1559" r:id="rId2"/>
    <p:sldId id="1560" r:id="rId3"/>
    <p:sldId id="313" r:id="rId4"/>
    <p:sldId id="1551" r:id="rId5"/>
    <p:sldId id="1553" r:id="rId6"/>
    <p:sldId id="1557" r:id="rId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48AFBB"/>
    <a:srgbClr val="48AF00"/>
    <a:srgbClr val="0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B5BA48-EDD0-421B-AA2B-235256CB2DA6}" v="616" dt="2021-03-12T17:14:01.3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2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-33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5D4A9C5-1312-4ADC-9D2A-FD8E5CDFCF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1A9762-45D7-4318-AF96-18D7690A153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576E120-F5CA-4ADC-8BB3-949C639B0BEE}" type="datetimeFigureOut">
              <a:rPr lang="en-US" altLang="en-US"/>
              <a:pPr>
                <a:defRPr/>
              </a:pPr>
              <a:t>3/12/2021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3B0B66E-2B37-4CE4-B236-3D9AD6894EA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38B6B67-71EA-424C-A81C-D211366C81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815ADB-A6BB-4A65-BF62-F8A12B2D396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A56547-7429-46E7-A60F-84425C4043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B3F184F-35DA-4C53-9F39-49E7F53A4A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WA logo with R Mark - White RGB.png">
            <a:extLst>
              <a:ext uri="{FF2B5EF4-FFF2-40B4-BE49-F238E27FC236}">
                <a16:creationId xmlns:a16="http://schemas.microsoft.com/office/drawing/2014/main" id="{33B5F83E-46FF-4B5A-A46A-2874D63EA6A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400050"/>
            <a:ext cx="1136650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108" y="5257655"/>
            <a:ext cx="6400800" cy="803958"/>
          </a:xfrm>
        </p:spPr>
        <p:txBody>
          <a:bodyPr lIns="0" tIns="0" rIns="0" bIns="0">
            <a:noAutofit/>
          </a:bodyPr>
          <a:lstStyle>
            <a:lvl1pPr marL="0" indent="0" algn="l" eaLnBrk="1" fontAlgn="auto" hangingPunct="1">
              <a:spcAft>
                <a:spcPts val="0"/>
              </a:spcAft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DINOT-Bold" panose="02000503030000020004" pitchFamily="50" charset="0"/>
                <a:cs typeface="Segoe U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23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owerpoint-headers.tif">
            <a:extLst>
              <a:ext uri="{FF2B5EF4-FFF2-40B4-BE49-F238E27FC236}">
                <a16:creationId xmlns:a16="http://schemas.microsoft.com/office/drawing/2014/main" id="{98FF51B8-BFEF-474F-A932-BABD7B676F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4CCBEF78-4DDC-447A-8234-39D36BE816E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4650" y="7318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61896BAA-CF6C-40B2-A4B2-28D56CEDB631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pic>
        <p:nvPicPr>
          <p:cNvPr id="8" name="Picture 7" descr="A close up of food&#10;&#10;Description automatically generated">
            <a:extLst>
              <a:ext uri="{FF2B5EF4-FFF2-40B4-BE49-F238E27FC236}">
                <a16:creationId xmlns:a16="http://schemas.microsoft.com/office/drawing/2014/main" id="{29F4DE4D-EE96-4D28-AD00-0573B087129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000"/>
          </a:blip>
          <a:stretch>
            <a:fillRect/>
          </a:stretch>
        </p:blipFill>
        <p:spPr>
          <a:xfrm>
            <a:off x="247046" y="866417"/>
            <a:ext cx="8649907" cy="512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90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owerpoint-headers.tif">
            <a:extLst>
              <a:ext uri="{FF2B5EF4-FFF2-40B4-BE49-F238E27FC236}">
                <a16:creationId xmlns:a16="http://schemas.microsoft.com/office/drawing/2014/main" id="{002D2CA8-0869-40A2-969F-719B77AE6B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C462B0A3-0BAE-49E8-8F76-386A29138BF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4650" y="7318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85F4FB62-6A59-45E1-922F-1C27A04CFA6D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36659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9FD36A7-249C-469C-B3A6-7EE910934A34}"/>
              </a:ext>
            </a:extLst>
          </p:cNvPr>
          <p:cNvSpPr>
            <a:spLocks noGrp="1"/>
          </p:cNvSpPr>
          <p:nvPr>
            <p:ph idx="10"/>
          </p:nvPr>
        </p:nvSpPr>
        <p:spPr bwMode="auto">
          <a:xfrm>
            <a:off x="4674524" y="1670051"/>
            <a:ext cx="36659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2283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tree&#10;&#10;Description automatically generated">
            <a:extLst>
              <a:ext uri="{FF2B5EF4-FFF2-40B4-BE49-F238E27FC236}">
                <a16:creationId xmlns:a16="http://schemas.microsoft.com/office/drawing/2014/main" id="{2ECA2753-2147-4DF2-B8D7-8475A8C048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558" r="26942"/>
          <a:stretch/>
        </p:blipFill>
        <p:spPr>
          <a:xfrm>
            <a:off x="4180725" y="0"/>
            <a:ext cx="4963275" cy="5506250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4B0DFF8-0D84-492D-AE06-8DF89BBD327D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36659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D98C89F4-131E-4FFD-8969-F096909AC6F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4650" y="7318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74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1B8DE49-6415-4049-B1BB-441BD4514E1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4650" y="7318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1E99E48-1A0C-496F-B7C8-9A7867D281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C9E2C-127F-4080-9214-34792BA20A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DINOT-Light" panose="02000504040000020003" pitchFamily="50" charset="0"/>
              </a:defRPr>
            </a:lvl1pPr>
          </a:lstStyle>
          <a:p>
            <a:pPr>
              <a:defRPr/>
            </a:pPr>
            <a:fld id="{F3605E97-B758-4A11-B858-2D42EC13C12D}" type="datetimeFigureOut">
              <a:rPr lang="en-US" altLang="en-US" smtClean="0"/>
              <a:pPr>
                <a:defRPr/>
              </a:pPr>
              <a:t>3/12/2021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4D767-C8FA-47DA-943B-52B7A4B1E9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DINOT-Light" panose="02000504040000020003" pitchFamily="5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CEBB9-534F-40CE-9D0A-DC38AA7A92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14FFA6A-519D-42D5-B360-506772827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2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0938345B-70D4-49C7-A289-BE2CF487B0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975" y="5884863"/>
            <a:ext cx="706438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6" r:id="rId3"/>
    <p:sldLayoutId id="2147483708" r:id="rId4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Fierce Vector" panose="00000500000000000000" pitchFamily="50" charset="0"/>
          <a:ea typeface="MS PGothic" panose="020B0600070205080204" pitchFamily="34" charset="-128"/>
          <a:cs typeface="Fierce Vector" panose="00000500000000000000" pitchFamily="50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ierce Vector" panose="00000500000000000000" pitchFamily="50" charset="0"/>
          <a:ea typeface="MS PGothic" panose="020B0600070205080204" pitchFamily="34" charset="-128"/>
          <a:cs typeface="Fierce Vector" panose="00000500000000000000" pitchFamily="50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ierce Vector" panose="00000500000000000000" pitchFamily="50" charset="0"/>
          <a:ea typeface="MS PGothic" panose="020B0600070205080204" pitchFamily="34" charset="-128"/>
          <a:cs typeface="Fierce Vector" panose="00000500000000000000" pitchFamily="50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ierce Vector" panose="00000500000000000000" pitchFamily="50" charset="0"/>
          <a:ea typeface="MS PGothic" panose="020B0600070205080204" pitchFamily="34" charset="-128"/>
          <a:cs typeface="Fierce Vector" panose="00000500000000000000" pitchFamily="50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ierce Vector" panose="00000500000000000000" pitchFamily="50" charset="0"/>
          <a:ea typeface="MS PGothic" panose="020B0600070205080204" pitchFamily="34" charset="-128"/>
          <a:cs typeface="Fierce Vector" panose="00000500000000000000" pitchFamily="50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DINOT-Bold" panose="02000503030000020004" pitchFamily="50" charset="0"/>
          <a:ea typeface="MS PGothic" panose="020B0600070205080204" pitchFamily="34" charset="-128"/>
          <a:cs typeface="DINOT-Bold" panose="02000503030000020004" pitchFamily="50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ubtitle 4">
            <a:extLst>
              <a:ext uri="{FF2B5EF4-FFF2-40B4-BE49-F238E27FC236}">
                <a16:creationId xmlns:a16="http://schemas.microsoft.com/office/drawing/2014/main" id="{254D0E31-2443-4020-9381-6CE8AD9F9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0375" y="4431323"/>
            <a:ext cx="6400800" cy="1899139"/>
          </a:xfrm>
        </p:spPr>
        <p:txBody>
          <a:bodyPr/>
          <a:lstStyle/>
          <a:p>
            <a:pPr fontAlgn="base">
              <a:lnSpc>
                <a:spcPct val="8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000" b="1" dirty="0">
                <a:solidFill>
                  <a:srgbClr val="FFFFFF"/>
                </a:solidFill>
                <a:latin typeface="+mn-lt"/>
                <a:cs typeface="Segoe UI" panose="020B0502040204020203" pitchFamily="34" charset="0"/>
              </a:rPr>
              <a:t>#Unite Clubs Conference Update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sz="3000" dirty="0">
              <a:solidFill>
                <a:srgbClr val="FFFFFF"/>
              </a:solidFill>
              <a:latin typeface="+mn-lt"/>
              <a:cs typeface="Segoe UI" panose="020B0502040204020203" pitchFamily="34" charset="0"/>
            </a:endParaRPr>
          </a:p>
          <a:p>
            <a:pPr fontAlgn="base">
              <a:lnSpc>
                <a:spcPct val="8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000" dirty="0">
                <a:solidFill>
                  <a:srgbClr val="FFFFFF"/>
                </a:solidFill>
                <a:latin typeface="+mn-lt"/>
                <a:cs typeface="Segoe UI" panose="020B0502040204020203" pitchFamily="34" charset="0"/>
              </a:rPr>
              <a:t>Chris Moss 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2400" i="1" dirty="0">
                <a:solidFill>
                  <a:schemeClr val="bg1"/>
                </a:solidFill>
                <a:latin typeface="+mn-lt"/>
                <a:cs typeface="Segoe UI" panose="020B0502040204020203" pitchFamily="34" charset="0"/>
              </a:rPr>
              <a:t>Head of Development and Participation 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sz="3000" dirty="0">
              <a:solidFill>
                <a:srgbClr val="FFFFFF"/>
              </a:solidFill>
              <a:latin typeface="Barlow Light" pitchFamily="6" charset="-1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370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2">
            <a:extLst>
              <a:ext uri="{FF2B5EF4-FFF2-40B4-BE49-F238E27FC236}">
                <a16:creationId xmlns:a16="http://schemas.microsoft.com/office/drawing/2014/main" id="{4F3B248F-3AB4-41B8-87CE-FDED98457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50" y="731838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en-US" b="1" dirty="0">
                <a:solidFill>
                  <a:srgbClr val="990000"/>
                </a:solidFill>
                <a:latin typeface="+mn-lt"/>
              </a:rPr>
              <a:t>2020 A YEAR OF… </a:t>
            </a:r>
          </a:p>
        </p:txBody>
      </p:sp>
      <p:pic>
        <p:nvPicPr>
          <p:cNvPr id="1026" name="Picture 2" descr="MMO Firsts: A Meme – Bio Break">
            <a:extLst>
              <a:ext uri="{FF2B5EF4-FFF2-40B4-BE49-F238E27FC236}">
                <a16:creationId xmlns:a16="http://schemas.microsoft.com/office/drawing/2014/main" id="{A4383EB8-3714-42C8-9B52-9CB8E7B4D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90156" y="2167544"/>
            <a:ext cx="3665913" cy="366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556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oronavirus Safety Tips &amp; Precautions | Red Cross">
            <a:extLst>
              <a:ext uri="{FF2B5EF4-FFF2-40B4-BE49-F238E27FC236}">
                <a16:creationId xmlns:a16="http://schemas.microsoft.com/office/drawing/2014/main" id="{7CB46B01-62BC-4368-A0C6-1883734D3E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379" y="573962"/>
            <a:ext cx="3484579" cy="3484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1B2794-7E37-4737-B995-DD7C46838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50" y="475488"/>
            <a:ext cx="8229600" cy="1143000"/>
          </a:xfrm>
        </p:spPr>
        <p:txBody>
          <a:bodyPr/>
          <a:lstStyle/>
          <a:p>
            <a:r>
              <a:rPr lang="en-GB" b="1" dirty="0">
                <a:solidFill>
                  <a:srgbClr val="990000"/>
                </a:solidFill>
                <a:latin typeface="+mn-lt"/>
              </a:rPr>
              <a:t>A LOOK BACK AT 2020…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85E07-A768-4DEB-95D3-1E8DB7D27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699069"/>
            <a:ext cx="8229600" cy="3611000"/>
          </a:xfrm>
        </p:spPr>
        <p:txBody>
          <a:bodyPr/>
          <a:lstStyle/>
          <a:p>
            <a:r>
              <a:rPr lang="en-GB" sz="2000" b="1" dirty="0">
                <a:latin typeface="+mn-lt"/>
              </a:rPr>
              <a:t>An amazing response from the membership</a:t>
            </a:r>
          </a:p>
          <a:p>
            <a:r>
              <a:rPr lang="en-GB" sz="2000" b="1" dirty="0">
                <a:latin typeface="+mn-lt"/>
              </a:rPr>
              <a:t>#SupportYourClub</a:t>
            </a:r>
          </a:p>
          <a:p>
            <a:r>
              <a:rPr lang="en-GB" sz="2000" b="1" dirty="0">
                <a:latin typeface="+mn-lt"/>
              </a:rPr>
              <a:t>Webinars and Engagement </a:t>
            </a:r>
          </a:p>
          <a:p>
            <a:r>
              <a:rPr lang="en-GB" sz="2000" b="1" dirty="0">
                <a:latin typeface="+mn-lt"/>
              </a:rPr>
              <a:t>Online Qualifications and Education </a:t>
            </a:r>
          </a:p>
          <a:p>
            <a:r>
              <a:rPr lang="en-GB" sz="2000" b="1" dirty="0">
                <a:latin typeface="+mn-lt"/>
              </a:rPr>
              <a:t>An increase in Funding Applications</a:t>
            </a:r>
          </a:p>
          <a:p>
            <a:r>
              <a:rPr lang="en-GB" sz="2000" b="1" dirty="0">
                <a:latin typeface="+mn-lt"/>
              </a:rPr>
              <a:t>A positive year for facilities… </a:t>
            </a:r>
          </a:p>
          <a:p>
            <a:r>
              <a:rPr lang="en-GB" sz="2000" b="1" dirty="0">
                <a:latin typeface="+mn-lt"/>
              </a:rPr>
              <a:t>Launch of a new virtual club (</a:t>
            </a:r>
            <a:r>
              <a:rPr lang="en-GB" sz="2000" b="1" dirty="0" err="1">
                <a:latin typeface="+mn-lt"/>
              </a:rPr>
              <a:t>Clwb</a:t>
            </a:r>
            <a:r>
              <a:rPr lang="en-GB" sz="2000" b="1" dirty="0">
                <a:latin typeface="+mn-lt"/>
              </a:rPr>
              <a:t> Run Wales) </a:t>
            </a:r>
          </a:p>
          <a:p>
            <a:r>
              <a:rPr lang="en-GB" sz="2000" b="1" dirty="0">
                <a:latin typeface="+mn-lt"/>
              </a:rPr>
              <a:t>Hugely successful virtual Big Social Run </a:t>
            </a:r>
          </a:p>
          <a:p>
            <a:r>
              <a:rPr lang="en-GB" sz="2000" b="1" dirty="0">
                <a:latin typeface="+mn-lt"/>
              </a:rPr>
              <a:t>#FromMyDoor – national running campaign and launch of a ‘</a:t>
            </a:r>
            <a:r>
              <a:rPr lang="en-GB" sz="2000" b="1" dirty="0" err="1">
                <a:latin typeface="+mn-lt"/>
              </a:rPr>
              <a:t>Plodcast</a:t>
            </a:r>
            <a:r>
              <a:rPr lang="en-GB" sz="2000" b="1" dirty="0">
                <a:latin typeface="+mn-lt"/>
              </a:rPr>
              <a:t>’</a:t>
            </a:r>
            <a:endParaRPr lang="en-GB" sz="2000" dirty="0"/>
          </a:p>
          <a:p>
            <a:endParaRPr lang="en-US" sz="2100" dirty="0"/>
          </a:p>
          <a:p>
            <a:endParaRPr lang="en-GB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B79F23-D215-44D6-8381-8D44506584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8580" y="5781822"/>
            <a:ext cx="1076178" cy="10761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C3AA911-7666-44F9-A9EE-7B01580600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008" y="5390651"/>
            <a:ext cx="1801808" cy="135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156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he Quest for the Single Antibody to End the COVID-19 Pandemic - Our World:  100 thought leaders shape our common future">
            <a:extLst>
              <a:ext uri="{FF2B5EF4-FFF2-40B4-BE49-F238E27FC236}">
                <a16:creationId xmlns:a16="http://schemas.microsoft.com/office/drawing/2014/main" id="{CE44C499-433B-4B54-891A-172D77BE4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341" y="907480"/>
            <a:ext cx="2630659" cy="2627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1B2794-7E37-4737-B995-DD7C46838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990000"/>
                </a:solidFill>
                <a:latin typeface="+mn-lt"/>
              </a:rPr>
              <a:t>SO WHAT DOES 2021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85E07-A768-4DEB-95D3-1E8DB7D27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49" y="2221289"/>
            <a:ext cx="8229600" cy="3611000"/>
          </a:xfrm>
        </p:spPr>
        <p:txBody>
          <a:bodyPr/>
          <a:lstStyle/>
          <a:p>
            <a:r>
              <a:rPr lang="en-GB" sz="2400" b="1" dirty="0">
                <a:latin typeface="+mn-lt"/>
              </a:rPr>
              <a:t>MORE…</a:t>
            </a:r>
          </a:p>
          <a:p>
            <a:r>
              <a:rPr lang="en-GB" sz="2400" b="1" dirty="0">
                <a:latin typeface="+mn-lt"/>
              </a:rPr>
              <a:t>Improvements and changes in relation to safeguarding </a:t>
            </a:r>
          </a:p>
          <a:p>
            <a:r>
              <a:rPr lang="en-GB" sz="2400" b="1" dirty="0">
                <a:latin typeface="+mn-lt"/>
              </a:rPr>
              <a:t>Support for volunteers</a:t>
            </a:r>
          </a:p>
          <a:p>
            <a:r>
              <a:rPr lang="en-GB" sz="2400" b="1" dirty="0">
                <a:latin typeface="+mn-lt"/>
              </a:rPr>
              <a:t>A focus on </a:t>
            </a:r>
            <a:r>
              <a:rPr lang="en-GB" sz="2400" b="1" dirty="0" err="1">
                <a:latin typeface="+mn-lt"/>
              </a:rPr>
              <a:t>InSport</a:t>
            </a:r>
            <a:r>
              <a:rPr lang="en-GB" sz="2400" b="1" dirty="0">
                <a:latin typeface="+mn-lt"/>
              </a:rPr>
              <a:t> and creating inclusive environments </a:t>
            </a:r>
          </a:p>
          <a:p>
            <a:r>
              <a:rPr lang="en-GB" sz="2400" b="1" dirty="0">
                <a:latin typeface="+mn-lt"/>
              </a:rPr>
              <a:t>A formal launch of  the physical literacy programme (Starting Blocs) and structured junior offer </a:t>
            </a:r>
          </a:p>
          <a:p>
            <a:r>
              <a:rPr lang="en-GB" sz="2400" b="1" dirty="0">
                <a:latin typeface="+mn-lt"/>
              </a:rPr>
              <a:t>Club Modernisation and further support for clubs</a:t>
            </a:r>
          </a:p>
          <a:p>
            <a:r>
              <a:rPr lang="en-GB" sz="2400" b="1" dirty="0">
                <a:latin typeface="+mn-lt"/>
              </a:rPr>
              <a:t>A focus on growth and retention</a:t>
            </a:r>
          </a:p>
          <a:p>
            <a:r>
              <a:rPr lang="en-GB" sz="2400" b="1" dirty="0">
                <a:latin typeface="+mn-lt"/>
              </a:rPr>
              <a:t>A new era for Run Wales </a:t>
            </a:r>
            <a:endParaRPr lang="en-US" sz="2000" b="1" dirty="0"/>
          </a:p>
          <a:p>
            <a:endParaRPr lang="en-GB" dirty="0"/>
          </a:p>
          <a:p>
            <a:endParaRPr lang="en-US" sz="2100" dirty="0"/>
          </a:p>
          <a:p>
            <a:endParaRPr lang="en-GB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79433B-66E3-46A6-8946-ADC51FB259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4687" y="5781822"/>
            <a:ext cx="1076178" cy="1076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96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B2794-7E37-4737-B995-DD7C46838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990000"/>
                </a:solidFill>
                <a:latin typeface="+mn-lt"/>
              </a:rPr>
              <a:t>WELSH ATHLETICS: </a:t>
            </a:r>
            <a:br>
              <a:rPr lang="en-GB" b="1" dirty="0">
                <a:solidFill>
                  <a:srgbClr val="990000"/>
                </a:solidFill>
                <a:latin typeface="+mn-lt"/>
              </a:rPr>
            </a:br>
            <a:r>
              <a:rPr lang="en-GB" b="1" dirty="0">
                <a:solidFill>
                  <a:srgbClr val="990000"/>
                </a:solidFill>
                <a:latin typeface="+mn-lt"/>
              </a:rPr>
              <a:t>DEVELOPMENT TEAM PROMISES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85E07-A768-4DEB-95D3-1E8DB7D27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44" y="2515162"/>
            <a:ext cx="5071403" cy="3611000"/>
          </a:xfrm>
        </p:spPr>
        <p:txBody>
          <a:bodyPr/>
          <a:lstStyle/>
          <a:p>
            <a:r>
              <a:rPr lang="en-GB" sz="2800" b="1" dirty="0">
                <a:latin typeface="+mn-lt"/>
              </a:rPr>
              <a:t>We care </a:t>
            </a:r>
          </a:p>
          <a:p>
            <a:r>
              <a:rPr lang="en-GB" sz="2800" b="1" dirty="0">
                <a:latin typeface="+mn-lt"/>
              </a:rPr>
              <a:t>We are passionate </a:t>
            </a:r>
          </a:p>
          <a:p>
            <a:r>
              <a:rPr lang="en-GB" sz="2800" b="1" dirty="0">
                <a:latin typeface="+mn-lt"/>
              </a:rPr>
              <a:t>We are human </a:t>
            </a:r>
          </a:p>
          <a:p>
            <a:r>
              <a:rPr lang="en-GB" sz="2800" b="1" dirty="0">
                <a:latin typeface="+mn-lt"/>
              </a:rPr>
              <a:t>We don’t make mistakes deliberately!</a:t>
            </a:r>
          </a:p>
          <a:p>
            <a:r>
              <a:rPr lang="en-GB" sz="2800" b="1" dirty="0">
                <a:latin typeface="+mn-lt"/>
              </a:rPr>
              <a:t>We are always here to help (but you need to ask!)</a:t>
            </a:r>
            <a:endParaRPr lang="en-GB" sz="2800" dirty="0">
              <a:latin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5DA426-60AB-4840-87F8-5419587455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896" y="3008246"/>
            <a:ext cx="6452463" cy="340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688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B2794-7E37-4737-B995-DD7C46838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50" y="2857500"/>
            <a:ext cx="8229600" cy="1143000"/>
          </a:xfrm>
        </p:spPr>
        <p:txBody>
          <a:bodyPr/>
          <a:lstStyle/>
          <a:p>
            <a:r>
              <a:rPr lang="en-GB" b="1" dirty="0">
                <a:solidFill>
                  <a:srgbClr val="990000"/>
                </a:solidFill>
                <a:latin typeface="+mn-lt"/>
              </a:rPr>
              <a:t>THANK YOU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D9DD3D-A19E-4A80-8BDB-042D14790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458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elsh Athletics - Powerpoint Presentation.potx" id="{1A950046-78D8-40D3-AC79-DB5896D24CAE}" vid="{9BBF4681-DBF2-42AD-8925-09227604A81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Welsh Athletics - Powerpoint Presentation</Template>
  <TotalTime>2018</TotalTime>
  <Words>177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Barlow Light</vt:lpstr>
      <vt:lpstr>Calibri</vt:lpstr>
      <vt:lpstr>DINOT-Bold</vt:lpstr>
      <vt:lpstr>DINOT-Light</vt:lpstr>
      <vt:lpstr>Fierce Vector</vt:lpstr>
      <vt:lpstr>Verdana</vt:lpstr>
      <vt:lpstr>Office Theme</vt:lpstr>
      <vt:lpstr>PowerPoint Presentation</vt:lpstr>
      <vt:lpstr>2020 A YEAR OF… </vt:lpstr>
      <vt:lpstr>A LOOK BACK AT 2020… </vt:lpstr>
      <vt:lpstr>SO WHAT DOES 2021 LOOK LIKE?</vt:lpstr>
      <vt:lpstr>WELSH ATHLETICS:  DEVELOPMENT TEAM PROMISES</vt:lpstr>
      <vt:lpstr>THANK YOU</vt:lpstr>
    </vt:vector>
  </TitlesOfParts>
  <Company>WebBox Digital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Williams</dc:creator>
  <cp:lastModifiedBy>Hannah Pretty</cp:lastModifiedBy>
  <cp:revision>13</cp:revision>
  <dcterms:created xsi:type="dcterms:W3CDTF">2019-01-02T13:42:45Z</dcterms:created>
  <dcterms:modified xsi:type="dcterms:W3CDTF">2021-03-12T19:35:34Z</dcterms:modified>
</cp:coreProperties>
</file>